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wmv" ContentType="video/x-ms-wmv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0" r:id="rId2"/>
    <p:sldId id="261" r:id="rId3"/>
    <p:sldId id="262" r:id="rId4"/>
    <p:sldId id="263" r:id="rId5"/>
    <p:sldId id="264" r:id="rId6"/>
    <p:sldId id="265" r:id="rId7"/>
    <p:sldId id="282" r:id="rId8"/>
    <p:sldId id="281" r:id="rId9"/>
    <p:sldId id="268" r:id="rId10"/>
    <p:sldId id="269" r:id="rId11"/>
    <p:sldId id="270" r:id="rId12"/>
    <p:sldId id="286" r:id="rId13"/>
    <p:sldId id="296" r:id="rId14"/>
    <p:sldId id="277" r:id="rId15"/>
    <p:sldId id="278" r:id="rId16"/>
    <p:sldId id="279" r:id="rId17"/>
    <p:sldId id="289" r:id="rId18"/>
    <p:sldId id="297" r:id="rId19"/>
    <p:sldId id="298" r:id="rId20"/>
    <p:sldId id="290" r:id="rId21"/>
    <p:sldId id="292" r:id="rId22"/>
    <p:sldId id="293" r:id="rId23"/>
    <p:sldId id="294" r:id="rId24"/>
    <p:sldId id="295" r:id="rId25"/>
    <p:sldId id="288" r:id="rId26"/>
    <p:sldId id="28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95D2A-C2B1-4F8B-A76C-702D3237399B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8A5FDF-CA5C-4181-8248-1FFDDE6ED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382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BC067F-90B1-6A41-8383-7064F103B7FC}" type="slidenum">
              <a:rPr lang="en-US" smtClean="0">
                <a:latin typeface="Arial" charset="0"/>
              </a:rPr>
              <a:pPr>
                <a:defRPr/>
              </a:pPr>
              <a:t>5</a:t>
            </a:fld>
            <a:endParaRPr lang="en-US" smtClean="0">
              <a:latin typeface="Arial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C63687-7696-CB42-94F8-B80DE9436E84}" type="slidenum">
              <a:rPr lang="en-US" smtClean="0">
                <a:latin typeface="Arial" charset="0"/>
              </a:rPr>
              <a:pPr>
                <a:defRPr/>
              </a:pPr>
              <a:t>6</a:t>
            </a:fld>
            <a:endParaRPr lang="en-US" smtClean="0">
              <a:latin typeface="Arial" charset="0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95536-5B51-4266-9F33-614696B7719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E95536-5B51-4266-9F33-614696B7719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B5DF3-51E5-4886-9999-0F3455454768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116AB-A9F2-40B3-82C3-55D28FB84E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8051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B5DF3-51E5-4886-9999-0F3455454768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116AB-A9F2-40B3-82C3-55D28FB84E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8877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B5DF3-51E5-4886-9999-0F3455454768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116AB-A9F2-40B3-82C3-55D28FB84E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0045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B5DF3-51E5-4886-9999-0F3455454768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116AB-A9F2-40B3-82C3-55D28FB84E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86386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B5DF3-51E5-4886-9999-0F3455454768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116AB-A9F2-40B3-82C3-55D28FB84E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9185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B5DF3-51E5-4886-9999-0F3455454768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116AB-A9F2-40B3-82C3-55D28FB84E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3319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B5DF3-51E5-4886-9999-0F3455454768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116AB-A9F2-40B3-82C3-55D28FB84E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354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B5DF3-51E5-4886-9999-0F3455454768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116AB-A9F2-40B3-82C3-55D28FB84E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0850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B5DF3-51E5-4886-9999-0F3455454768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116AB-A9F2-40B3-82C3-55D28FB84E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11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B5DF3-51E5-4886-9999-0F3455454768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116AB-A9F2-40B3-82C3-55D28FB84E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7405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B5DF3-51E5-4886-9999-0F3455454768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116AB-A9F2-40B3-82C3-55D28FB84E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9604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B5DF3-51E5-4886-9999-0F3455454768}" type="datetimeFigureOut">
              <a:rPr lang="en-US" smtClean="0"/>
              <a:pPr/>
              <a:t>8/30/2012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116AB-A9F2-40B3-82C3-55D28FB84E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2906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youtube.com/watch?v=cgLYkV689s4&amp;feature=related" TargetMode="Externa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2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wmv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3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3.wmv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dww.ed.gov/see/?T_ID=18&amp;P_ID=34&amp;c1=402" TargetMode="External"/><Relationship Id="rId2" Type="http://schemas.openxmlformats.org/officeDocument/2006/relationships/hyperlink" Target="http://www.brainology.u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ww.ed.gov/see/?T_ID=18&amp;P_ID=34&amp;c1=445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dww.ed.gov/media/MathScience/Girls/NF/Learn/flashoverview/index.htm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many </a:t>
            </a:r>
            <a:r>
              <a:rPr lang="en-US" dirty="0" smtClean="0"/>
              <a:t>do this when learning?</a:t>
            </a:r>
            <a:endParaRPr lang="en-US" dirty="0"/>
          </a:p>
        </p:txBody>
      </p:sp>
      <p:pic>
        <p:nvPicPr>
          <p:cNvPr id="934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362200"/>
            <a:ext cx="2880361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54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1976438" cy="146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54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1295400"/>
            <a:ext cx="236410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54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4343400"/>
            <a:ext cx="2314209" cy="174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54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4114800"/>
            <a:ext cx="1719792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3089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Alicia\Documents\WORK\Consulting\Mindset Info\students who lie based on mindset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4800"/>
            <a:ext cx="8224838" cy="6204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066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381000"/>
            <a:ext cx="7162800" cy="1630362"/>
          </a:xfrm>
        </p:spPr>
        <p:txBody>
          <a:bodyPr>
            <a:noAutofit/>
          </a:bodyPr>
          <a:lstStyle/>
          <a:p>
            <a:r>
              <a:rPr lang="en-US" sz="4000" dirty="0" smtClean="0">
                <a:latin typeface="Britannic Bold" pitchFamily="34" charset="0"/>
              </a:rPr>
              <a:t>If you want to change your skills sets </a:t>
            </a:r>
            <a:r>
              <a:rPr lang="en-US" sz="4000" i="1" dirty="0" smtClean="0">
                <a:latin typeface="Britannic Bold" pitchFamily="34" charset="0"/>
              </a:rPr>
              <a:t>(math, writing, basketball, dance) </a:t>
            </a:r>
            <a:r>
              <a:rPr lang="en-US" sz="4000" dirty="0" smtClean="0">
                <a:latin typeface="Britannic Bold" pitchFamily="34" charset="0"/>
              </a:rPr>
              <a:t>You have to change your MINDSET first</a:t>
            </a:r>
            <a:endParaRPr lang="en-US" sz="4000" dirty="0">
              <a:latin typeface="Britannic Bold" pitchFamily="34" charset="0"/>
            </a:endParaRPr>
          </a:p>
        </p:txBody>
      </p:sp>
      <p:pic>
        <p:nvPicPr>
          <p:cNvPr id="4098" name="Picture 2" descr="http://farm1.static.flickr.com/254/460317586_fec10517f6_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2476500"/>
            <a:ext cx="4333875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3886200"/>
            <a:ext cx="4800600" cy="2743200"/>
          </a:xfrm>
        </p:spPr>
        <p:txBody>
          <a:bodyPr>
            <a:normAutofit/>
          </a:bodyPr>
          <a:lstStyle/>
          <a:p>
            <a:r>
              <a:rPr lang="en-US" sz="2000" b="1" i="1" dirty="0" smtClean="0"/>
              <a:t>Embrace challenges</a:t>
            </a:r>
          </a:p>
          <a:p>
            <a:r>
              <a:rPr lang="en-US" sz="2000" b="1" i="1" dirty="0" smtClean="0"/>
              <a:t>Persist in the face of setbacks</a:t>
            </a:r>
          </a:p>
          <a:p>
            <a:r>
              <a:rPr lang="en-US" sz="2000" b="1" i="1" dirty="0" smtClean="0"/>
              <a:t>See effort as the path to mastery</a:t>
            </a:r>
          </a:p>
          <a:p>
            <a:r>
              <a:rPr lang="en-US" sz="2000" b="1" i="1" dirty="0" smtClean="0"/>
              <a:t>Learn from feedback</a:t>
            </a:r>
          </a:p>
          <a:p>
            <a:r>
              <a:rPr lang="en-US" sz="2000" b="1" i="1" dirty="0" smtClean="0"/>
              <a:t>Find lessons and inspiration in the success of others</a:t>
            </a:r>
          </a:p>
          <a:p>
            <a:r>
              <a:rPr lang="en-US" sz="2000" b="1" i="1" dirty="0" smtClean="0"/>
              <a:t>Reach ever-higher levels of achievement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xmlns="" val="309529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6517014"/>
              </p:ext>
            </p:extLst>
          </p:nvPr>
        </p:nvGraphicFramePr>
        <p:xfrm>
          <a:off x="762000" y="1102895"/>
          <a:ext cx="8001000" cy="361832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054927"/>
                <a:gridCol w="4946073"/>
              </a:tblGrid>
              <a:tr h="14117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Station 1: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u="sng" dirty="0" smtClean="0"/>
                        <a:t>Feel It: </a:t>
                      </a:r>
                      <a:r>
                        <a:rPr lang="en-US" sz="2000" dirty="0" smtClean="0"/>
                        <a:t>Choose a linguistic or mathematical challenge then reflect:</a:t>
                      </a:r>
                    </a:p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ctr">
                        <a:defRPr/>
                      </a:pPr>
                      <a:r>
                        <a:rPr lang="en-US" sz="2000" dirty="0" smtClean="0"/>
                        <a:t>Discuss: Was the activity you chose easy or challenging? How did you feel or respond to that level of challenge?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86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Challenging or Comfortable?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How did</a:t>
                      </a:r>
                      <a:r>
                        <a:rPr lang="en-US" sz="2000" baseline="0" dirty="0" smtClean="0"/>
                        <a:t> you feel? How did you respond to that level of challenge?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6019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543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your brain learns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www.youtube.com/watch?v=cgLYkV689s4&amp;feature=related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81000"/>
            <a:ext cx="4722367" cy="336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60788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Kids: Growth Mindsets</a:t>
            </a:r>
            <a:endParaRPr lang="en-US" dirty="0"/>
          </a:p>
        </p:txBody>
      </p:sp>
      <p:pic>
        <p:nvPicPr>
          <p:cNvPr id="4" name="Growth Mindset Video Gallery - The Brainology® Program  Cultivate a Growth Mindset, by Carol Dweck, Ph.D.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5750" y="1600200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xmlns="" val="331726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Sports: Growth Mindsets</a:t>
            </a:r>
            <a:endParaRPr lang="en-US" dirty="0"/>
          </a:p>
        </p:txBody>
      </p:sp>
      <p:pic>
        <p:nvPicPr>
          <p:cNvPr id="4" name="Growth Mindset Video Gallery - The Brainology® Program  Cultivate a Growth Mindset, by Carol Dweck, Ph.D.3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5750" y="1600200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xmlns="" val="189414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Great Growth Mindsets</a:t>
            </a:r>
            <a:endParaRPr lang="en-US" dirty="0"/>
          </a:p>
        </p:txBody>
      </p:sp>
      <p:pic>
        <p:nvPicPr>
          <p:cNvPr id="4" name="Growth Mindset Video Gallery - The Brainology® Program  Cultivate a Growth Mindset, by Carol Dweck, Ph.D.2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55750" y="1600200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xmlns="" val="40099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7709821"/>
              </p:ext>
            </p:extLst>
          </p:nvPr>
        </p:nvGraphicFramePr>
        <p:xfrm>
          <a:off x="381000" y="228600"/>
          <a:ext cx="8229600" cy="4784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40727"/>
                <a:gridCol w="1471353"/>
                <a:gridCol w="1508760"/>
                <a:gridCol w="1508760"/>
              </a:tblGrid>
              <a:tr h="6858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Station 2:</a:t>
                      </a:r>
                    </a:p>
                    <a:p>
                      <a:r>
                        <a:rPr lang="en-US" sz="1400" u="sng" dirty="0" smtClean="0"/>
                        <a:t>Talk It: R</a:t>
                      </a:r>
                      <a:r>
                        <a:rPr lang="en-US" sz="1400" dirty="0" smtClean="0"/>
                        <a:t>ead the article on Effective Praise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Brainstorm “Growth Mindset talk”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24690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Kid-kid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Kid-Adult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Kid-Self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6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Before Learning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6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During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Learning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6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After Learning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92133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PA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79830279"/>
              </p:ext>
            </p:extLst>
          </p:nvPr>
        </p:nvGraphicFramePr>
        <p:xfrm>
          <a:off x="228600" y="381000"/>
          <a:ext cx="8534400" cy="4191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44800"/>
                <a:gridCol w="2560320"/>
                <a:gridCol w="3129280"/>
              </a:tblGrid>
              <a:tr h="20681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Station 3:</a:t>
                      </a:r>
                    </a:p>
                    <a:p>
                      <a:r>
                        <a:rPr lang="en-US" sz="1400" u="sng" dirty="0" smtClean="0"/>
                        <a:t>See It</a:t>
                      </a:r>
                      <a:r>
                        <a:rPr lang="en-US" sz="1400" dirty="0" smtClean="0"/>
                        <a:t>: Read an article of your choice about a person who has lived a growth mindset. </a:t>
                      </a:r>
                    </a:p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  <a:defRPr/>
                      </a:pPr>
                      <a:r>
                        <a:rPr lang="en-US" sz="1400" dirty="0" smtClean="0"/>
                        <a:t>Generate a list of other examples of growth mindsets you see </a:t>
                      </a:r>
                      <a:r>
                        <a:rPr lang="en-US" sz="1400" dirty="0" err="1" smtClean="0"/>
                        <a:t>in:Movies</a:t>
                      </a:r>
                      <a:r>
                        <a:rPr lang="en-US" sz="1400" dirty="0" smtClean="0"/>
                        <a:t>, books, music (artists and specific songs), celebrities, sports, etc</a:t>
                      </a:r>
                      <a:r>
                        <a:rPr lang="en-US" sz="1400" baseline="0" dirty="0" smtClean="0"/>
                        <a:t>. 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21229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Your Choice of how to design the list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How to list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By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Categories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PA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0785994"/>
              </p:ext>
            </p:extLst>
          </p:nvPr>
        </p:nvGraphicFramePr>
        <p:xfrm>
          <a:off x="533400" y="304800"/>
          <a:ext cx="8153400" cy="489631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46020"/>
                <a:gridCol w="1902460"/>
                <a:gridCol w="2310130"/>
                <a:gridCol w="1494790"/>
              </a:tblGrid>
              <a:tr h="6858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Station 4: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Station 4: </a:t>
                      </a:r>
                      <a:r>
                        <a:rPr lang="en-US" sz="1200" b="1" u="sng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Own It: 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Think about a time when you learned how to do something really well! Reflect on: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07137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How did it feel?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What was happening?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Coach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943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Beginning learning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349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Proficient and know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how to do it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943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Reached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mastery! 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0" y="331304"/>
            <a:ext cx="5791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/>
              <a:t>BIG IDEA:</a:t>
            </a:r>
          </a:p>
        </p:txBody>
      </p:sp>
      <p:pic>
        <p:nvPicPr>
          <p:cNvPr id="3" name="Picture 3" descr="brain exapanding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8600"/>
            <a:ext cx="190988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2573572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Growth Mindsets</a:t>
            </a:r>
            <a:endParaRPr lang="en-US" sz="5400" b="1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6162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0351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Magic Spell Step One:</a:t>
            </a:r>
            <a:br>
              <a:rPr lang="en-US" b="1" dirty="0" smtClean="0"/>
            </a:br>
            <a:r>
              <a:rPr lang="en-US" dirty="0" smtClean="0"/>
              <a:t>Teach a Growth Mindset</a:t>
            </a:r>
            <a:br>
              <a:rPr lang="en-US" dirty="0" smtClean="0"/>
            </a:br>
            <a:r>
              <a:rPr lang="en-US" i="1" dirty="0" smtClean="0"/>
              <a:t>The brain GROWS when: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5204" y="2426525"/>
            <a:ext cx="6370571" cy="41266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1. The material is NEW</a:t>
            </a:r>
            <a:endParaRPr lang="en-US" dirty="0" smtClean="0"/>
          </a:p>
          <a:p>
            <a:pPr>
              <a:buNone/>
            </a:pPr>
            <a:endParaRPr lang="en-US" sz="4000" dirty="0" smtClean="0"/>
          </a:p>
          <a:p>
            <a:pPr>
              <a:buNone/>
            </a:pPr>
            <a:r>
              <a:rPr lang="en-US" b="1" dirty="0" smtClean="0"/>
              <a:t>2. It works HARD</a:t>
            </a:r>
            <a:endParaRPr lang="en-US" dirty="0" smtClean="0"/>
          </a:p>
          <a:p>
            <a:pPr>
              <a:buNone/>
            </a:pPr>
            <a:endParaRPr lang="en-US" sz="4000" dirty="0" smtClean="0"/>
          </a:p>
          <a:p>
            <a:pPr>
              <a:buNone/>
            </a:pPr>
            <a:r>
              <a:rPr lang="en-US" b="1" dirty="0" smtClean="0"/>
              <a:t>3. It makes CONNECTIONS</a:t>
            </a:r>
            <a:endParaRPr lang="en-US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626" y="3833910"/>
            <a:ext cx="1425266" cy="581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alicia\AppData\Local\Microsoft\Windows\Temporary Internet Files\Content.IE5\7Q1DKFM2\MCj0105188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938" y="1878150"/>
            <a:ext cx="1425266" cy="1272920"/>
          </a:xfrm>
          <a:prstGeom prst="rect">
            <a:avLst/>
          </a:prstGeom>
          <a:noFill/>
        </p:spPr>
      </p:pic>
      <p:pic>
        <p:nvPicPr>
          <p:cNvPr id="1028" name="Picture 4" descr="C:\Users\alicia\AppData\Local\Microsoft\Windows\Temporary Internet Files\Content.IE5\8C2HJ52N\MCj0338654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9627" y="5003655"/>
            <a:ext cx="1575578" cy="101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8963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13015140"/>
              </p:ext>
            </p:extLst>
          </p:nvPr>
        </p:nvGraphicFramePr>
        <p:xfrm>
          <a:off x="609600" y="1676400"/>
          <a:ext cx="8001000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1981200"/>
                <a:gridCol w="3028950"/>
                <a:gridCol w="2000250"/>
              </a:tblGrid>
              <a:tr h="490671"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How</a:t>
                      </a:r>
                      <a:r>
                        <a:rPr lang="en-US" sz="14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did you feel?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What</a:t>
                      </a:r>
                      <a:r>
                        <a:rPr lang="en-US" sz="14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was happening?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What was your coach saying to you?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455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Getting Started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05683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Proficient 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4555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Master! 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8600" y="304800"/>
            <a:ext cx="868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Magic Spell Step Three: </a:t>
            </a:r>
          </a:p>
          <a:p>
            <a:r>
              <a:rPr lang="en-US" sz="3200" dirty="0" smtClean="0"/>
              <a:t>Name and Notice When We Use a Growth Mindset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65112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3689369"/>
              </p:ext>
            </p:extLst>
          </p:nvPr>
        </p:nvGraphicFramePr>
        <p:xfrm>
          <a:off x="609600" y="533400"/>
          <a:ext cx="8001000" cy="591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1981200"/>
                <a:gridCol w="3028950"/>
                <a:gridCol w="2000250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How</a:t>
                      </a:r>
                      <a:r>
                        <a:rPr lang="en-US" sz="1400" baseline="0" dirty="0" smtClean="0"/>
                        <a:t> did you feel?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What</a:t>
                      </a:r>
                      <a:r>
                        <a:rPr lang="en-US" sz="1400" baseline="0" dirty="0" smtClean="0"/>
                        <a:t> was happening?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What was your coach saying to you?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Getting Started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Shy nervous fear enthusiastic excited terrified frustrated exhilarated inspired intimidated pumped</a:t>
                      </a:r>
                      <a:r>
                        <a:rPr lang="en-US" sz="1400" baseline="0" dirty="0" smtClean="0"/>
                        <a:t> up clumsy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Reading practicing learning</a:t>
                      </a:r>
                      <a:r>
                        <a:rPr lang="en-US" sz="1400" baseline="0" dirty="0" smtClean="0"/>
                        <a:t> the rules, hazed by others, learning many things at once, planning, researching, swearing, seeking feedback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Praise, “your too</a:t>
                      </a:r>
                      <a:r>
                        <a:rPr lang="en-US" sz="1400" baseline="0" dirty="0" smtClean="0"/>
                        <a:t> loud”</a:t>
                      </a:r>
                    </a:p>
                    <a:p>
                      <a:r>
                        <a:rPr lang="en-US" sz="1400" baseline="0" dirty="0" smtClean="0"/>
                        <a:t>Encouragement, swearing, realistic expectations, technical advice, pushing to do more,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Proficient 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Inspired, rewarded,</a:t>
                      </a:r>
                      <a:r>
                        <a:rPr lang="en-US" sz="1400" baseline="0" dirty="0" smtClean="0"/>
                        <a:t> excited, had fun, proud, confident, happier, a little frustrated, responsible, angry (from bad feedback),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Discovering the more I did the better I got.</a:t>
                      </a:r>
                      <a:r>
                        <a:rPr lang="en-US" sz="1400" baseline="0" dirty="0" smtClean="0"/>
                        <a:t> The longer I do something the better I got. Looking to challenge myself to the next level. Wanting feedback but worried about negative feedback. Making mistakes. Wanting to practice more. Small failures not longer hurt.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Quality of questions improved.</a:t>
                      </a:r>
                      <a:r>
                        <a:rPr lang="en-US" sz="1400" baseline="0" dirty="0" smtClean="0"/>
                        <a:t> We were seeking more coaching. Began to reflect on my work. Got encouragement. Less direction from coaches. Some got more direction. Constructive criticism.  Questioning coaches feedback. 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Master! 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 can try to do better. We feel more confident.</a:t>
                      </a:r>
                      <a:r>
                        <a:rPr lang="en-US" sz="1400" baseline="0" dirty="0" smtClean="0"/>
                        <a:t> Triumphant. Relaxed. Ecstatic. Focused on the process for pleasure. Became a teacher. 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 did it because I loved</a:t>
                      </a:r>
                      <a:r>
                        <a:rPr lang="en-US" sz="1400" baseline="0" dirty="0" smtClean="0"/>
                        <a:t> it. I wanted to try something new (a new language). I saw time as an obstacle to letting me do it more.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 fired my coach. </a:t>
                      </a:r>
                      <a:r>
                        <a:rPr lang="en-US" sz="1400" dirty="0" smtClean="0">
                          <a:sym typeface="Wingdings" pitchFamily="2" charset="2"/>
                        </a:rPr>
                        <a:t></a:t>
                      </a:r>
                    </a:p>
                    <a:p>
                      <a:r>
                        <a:rPr lang="en-US" sz="1400" dirty="0" smtClean="0">
                          <a:sym typeface="Wingdings" pitchFamily="2" charset="2"/>
                        </a:rPr>
                        <a:t>I became</a:t>
                      </a:r>
                      <a:r>
                        <a:rPr lang="en-US" sz="1400" baseline="0" dirty="0" smtClean="0">
                          <a:sym typeface="Wingdings" pitchFamily="2" charset="2"/>
                        </a:rPr>
                        <a:t> a coach. </a:t>
                      </a:r>
                    </a:p>
                    <a:p>
                      <a:r>
                        <a:rPr lang="en-US" sz="1400" baseline="0" dirty="0" smtClean="0">
                          <a:sym typeface="Wingdings" pitchFamily="2" charset="2"/>
                        </a:rPr>
                        <a:t>I started teaching others. People asked me to help them. 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3541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880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Continue to Brew All Year Long: Teacher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51165"/>
            <a:ext cx="8229600" cy="510203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Article: </a:t>
            </a:r>
            <a:r>
              <a:rPr lang="en-US" u="sng" dirty="0" smtClean="0"/>
              <a:t>You Can Grow Your Intelligence</a:t>
            </a:r>
          </a:p>
          <a:p>
            <a:r>
              <a:rPr lang="en-US" dirty="0" smtClean="0">
                <a:hlinkClick r:id="rId2"/>
              </a:rPr>
              <a:t>www.brainology.us</a:t>
            </a:r>
            <a:r>
              <a:rPr lang="en-US" dirty="0" smtClean="0"/>
              <a:t> - website to teach students how the brain learns (elementary appropriate)</a:t>
            </a:r>
          </a:p>
          <a:p>
            <a:r>
              <a:rPr lang="en-US" dirty="0" smtClean="0"/>
              <a:t>Grow Your Brain</a:t>
            </a:r>
          </a:p>
          <a:p>
            <a:pPr lvl="1"/>
            <a:r>
              <a:rPr lang="en-US" dirty="0" smtClean="0"/>
              <a:t>Audio summary of an elementary school-wide effort to teach growth mindsets</a:t>
            </a:r>
          </a:p>
          <a:p>
            <a:pPr lvl="2"/>
            <a:r>
              <a:rPr lang="en-US" dirty="0" smtClean="0">
                <a:hlinkClick r:id="rId3"/>
              </a:rPr>
              <a:t>http://dww.ed.gov/see/?T_ID=18&amp;P_ID=34&amp;c1=402#cluster-1</a:t>
            </a:r>
            <a:r>
              <a:rPr lang="en-US" dirty="0" smtClean="0"/>
              <a:t> </a:t>
            </a:r>
          </a:p>
          <a:p>
            <a:r>
              <a:rPr lang="en-US" dirty="0" smtClean="0"/>
              <a:t>Grow Your Brain </a:t>
            </a:r>
          </a:p>
          <a:p>
            <a:pPr lvl="1"/>
            <a:r>
              <a:rPr lang="en-US" dirty="0" smtClean="0"/>
              <a:t>Video from PBS (middle/high school appropriate)</a:t>
            </a:r>
          </a:p>
          <a:p>
            <a:pPr lvl="2">
              <a:buNone/>
            </a:pPr>
            <a:r>
              <a:rPr lang="en-US" dirty="0" smtClean="0">
                <a:hlinkClick r:id="rId4"/>
              </a:rPr>
              <a:t>http://dww.ed.gov/see/?T_ID=18&amp;P_ID=34&amp;c1=445#cluster-1</a:t>
            </a:r>
            <a:r>
              <a:rPr lang="en-US" dirty="0" smtClean="0"/>
              <a:t> </a:t>
            </a:r>
          </a:p>
          <a:p>
            <a:pPr lvl="1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6779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Teacher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/>
              <a:t>Teacher Background Information</a:t>
            </a:r>
          </a:p>
          <a:p>
            <a:pPr lvl="1"/>
            <a:r>
              <a:rPr lang="en-US" dirty="0"/>
              <a:t>Doing What Works: US Department of Education</a:t>
            </a:r>
          </a:p>
          <a:p>
            <a:pPr lvl="1">
              <a:buNone/>
            </a:pPr>
            <a:r>
              <a:rPr lang="en-US" dirty="0">
                <a:hlinkClick r:id="rId2"/>
              </a:rPr>
              <a:t>http://dww.ed.gov/media/MathScience/Girls/NF/Learn/flashoverview/index.htm</a:t>
            </a:r>
            <a:r>
              <a:rPr lang="en-US" dirty="0"/>
              <a:t> </a:t>
            </a:r>
            <a:endParaRPr lang="en-US" dirty="0" smtClean="0">
              <a:hlinkClick r:id=""/>
            </a:endParaRPr>
          </a:p>
          <a:p>
            <a:r>
              <a:rPr lang="en-US" dirty="0" smtClean="0">
                <a:hlinkClick r:id=""/>
              </a:rPr>
              <a:t>http://www.brainology.us/webnav/videogallery.aspx</a:t>
            </a:r>
            <a:r>
              <a:rPr lang="en-US" dirty="0" smtClean="0"/>
              <a:t> </a:t>
            </a:r>
          </a:p>
          <a:p>
            <a:r>
              <a:rPr lang="en-US" b="1" dirty="0" smtClean="0"/>
              <a:t>Michael Jordan</a:t>
            </a:r>
            <a:r>
              <a:rPr lang="en-US" dirty="0" smtClean="0"/>
              <a:t>, JK </a:t>
            </a:r>
            <a:r>
              <a:rPr lang="en-US" dirty="0" err="1" smtClean="0"/>
              <a:t>Rowlings</a:t>
            </a:r>
            <a:r>
              <a:rPr lang="en-US" dirty="0" smtClean="0"/>
              <a:t>, Bill Gates, </a:t>
            </a:r>
            <a:r>
              <a:rPr lang="en-US" b="1" dirty="0" smtClean="0"/>
              <a:t>Will Smith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8133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7400" y="215654"/>
            <a:ext cx="487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Make a plan</a:t>
            </a:r>
            <a:endParaRPr lang="en-US" sz="2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8550966"/>
              </p:ext>
            </p:extLst>
          </p:nvPr>
        </p:nvGraphicFramePr>
        <p:xfrm>
          <a:off x="609600" y="839793"/>
          <a:ext cx="8305800" cy="5789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5243"/>
                <a:gridCol w="6990557"/>
              </a:tblGrid>
              <a:tr h="5668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Experiences in my class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Students will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</a:tr>
              <a:tr h="325391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Feel It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Example: Monday: students will do a knot tying activity with 3 different knots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</a:tr>
              <a:tr h="7623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</a:tr>
              <a:tr h="566883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Talk It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Example: Tuesday: students will jot a self-talk phrase on a sticky note to practice throughout the day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</a:tr>
              <a:tr h="5592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</a:tr>
              <a:tr h="566883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See It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Example: Wednesday: students will research and share information about a famous person who has a fixed mindset (use resources)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</a:tr>
              <a:tr h="694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</a:tr>
              <a:tr h="566883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Own It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Example: Thursday: students will share “Think </a:t>
                      </a:r>
                      <a:r>
                        <a:rPr lang="en-US" sz="1600" dirty="0" err="1">
                          <a:effectLst/>
                        </a:rPr>
                        <a:t>Alouds</a:t>
                      </a:r>
                      <a:r>
                        <a:rPr lang="en-US" sz="1600" dirty="0">
                          <a:effectLst/>
                        </a:rPr>
                        <a:t>” on what they’ve done that helped them be successful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</a:tr>
              <a:tr h="9103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49" marR="67949" marT="33974" marB="3397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3897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Never Doubt:</a:t>
            </a:r>
            <a:br>
              <a:rPr lang="en-US" smtClean="0"/>
            </a:br>
            <a:r>
              <a:rPr lang="en-US" smtClean="0"/>
              <a:t>We </a:t>
            </a:r>
            <a:r>
              <a:rPr lang="en-US" b="1" i="1" smtClean="0"/>
              <a:t>Are </a:t>
            </a:r>
            <a:r>
              <a:rPr lang="en-US" smtClean="0"/>
              <a:t>Making a Difference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19th century author and clergyman Edward Everett Hale said, </a:t>
            </a:r>
            <a:r>
              <a:rPr lang="en-US" i="1" smtClean="0"/>
              <a:t>“I am only one, but </a:t>
            </a:r>
            <a:r>
              <a:rPr lang="en-US" b="1" i="1" smtClean="0"/>
              <a:t>I am one</a:t>
            </a:r>
            <a:r>
              <a:rPr lang="en-US" i="1" smtClean="0"/>
              <a:t>. I cannot do everything, but I can do something. And I will not let what I cannot do interfere with what I can do.</a:t>
            </a:r>
            <a:r>
              <a:rPr lang="en-US" smtClean="0"/>
              <a:t>”</a:t>
            </a:r>
          </a:p>
        </p:txBody>
      </p:sp>
      <p:pic>
        <p:nvPicPr>
          <p:cNvPr id="19460" name="Picture 4" descr="helpinghand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4495799"/>
            <a:ext cx="1323522" cy="1981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3597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Mindsets</a:t>
            </a:r>
            <a:r>
              <a:rPr lang="en-US" smtClean="0"/>
              <a:t/>
            </a:r>
            <a:br>
              <a:rPr lang="en-US" smtClean="0"/>
            </a:br>
            <a:r>
              <a:rPr lang="en-US" sz="2800" smtClean="0"/>
              <a:t>Carol Dweck, Stanford University</a:t>
            </a:r>
            <a:endParaRPr lang="en-US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smtClean="0"/>
              <a:t>Fixed mindset:</a:t>
            </a:r>
          </a:p>
          <a:p>
            <a:pPr eaLnBrk="1" hangingPunct="1">
              <a:buFont typeface="Wingdings" charset="2"/>
              <a:buChar char="²"/>
            </a:pPr>
            <a:r>
              <a:rPr lang="en-US" sz="2000" smtClean="0"/>
              <a:t>Intelligence and talent are fixed traits. </a:t>
            </a:r>
          </a:p>
          <a:p>
            <a:pPr eaLnBrk="1" hangingPunct="1">
              <a:buFont typeface="Wingdings" charset="2"/>
              <a:buChar char="²"/>
            </a:pPr>
            <a:r>
              <a:rPr lang="en-US" sz="2000" smtClean="0"/>
              <a:t>Talent alone creates success. Effort will not make a difference.</a:t>
            </a:r>
          </a:p>
          <a:p>
            <a:pPr eaLnBrk="1" hangingPunct="1">
              <a:buFont typeface="Wingdings" charset="2"/>
              <a:buChar char="²"/>
            </a:pPr>
            <a:r>
              <a:rPr lang="en-US" sz="2000" smtClean="0"/>
              <a:t>You either get it or you don’t. </a:t>
            </a:r>
          </a:p>
          <a:p>
            <a:pPr eaLnBrk="1" hangingPunct="1">
              <a:buFont typeface="Wingdings" charset="2"/>
              <a:buChar char="²"/>
            </a:pPr>
            <a:r>
              <a:rPr lang="en-US" sz="2000" smtClean="0"/>
              <a:t>Time is spent documenting their intelligence or talent instead of developing them.  </a:t>
            </a:r>
          </a:p>
          <a:p>
            <a:pPr eaLnBrk="1" hangingPunct="1">
              <a:buFontTx/>
              <a:buNone/>
            </a:pPr>
            <a:r>
              <a:rPr lang="en-US" sz="2400" smtClean="0"/>
              <a:t>Growth mindset: </a:t>
            </a:r>
          </a:p>
          <a:p>
            <a:pPr eaLnBrk="1" hangingPunct="1">
              <a:buFont typeface="Wingdings" charset="2"/>
              <a:buChar char="v"/>
            </a:pPr>
            <a:r>
              <a:rPr lang="en-US" sz="2000" smtClean="0"/>
              <a:t>Most basic abilities can be developed through dedication and hard work --- brains and talent are just the starting point.   </a:t>
            </a:r>
          </a:p>
          <a:p>
            <a:pPr eaLnBrk="1" hangingPunct="1">
              <a:buFont typeface="Wingdings" charset="2"/>
              <a:buChar char="v"/>
            </a:pPr>
            <a:r>
              <a:rPr lang="en-US" sz="2000" smtClean="0"/>
              <a:t>A love of learning and a resilience that is essential for great accomplishment. </a:t>
            </a:r>
          </a:p>
          <a:p>
            <a:pPr eaLnBrk="1" hangingPunct="1">
              <a:buFont typeface="Wingdings" charset="2"/>
              <a:buChar char="v"/>
            </a:pPr>
            <a:r>
              <a:rPr lang="en-US" sz="2000" smtClean="0"/>
              <a:t> Virtually all great people have had these qualities. </a:t>
            </a:r>
            <a:endParaRPr lang="en-US" sz="2000"/>
          </a:p>
        </p:txBody>
      </p:sp>
      <p:pic>
        <p:nvPicPr>
          <p:cNvPr id="46084" name="Picture 7" descr="brain_dump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7463" y="2276475"/>
            <a:ext cx="11430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6" descr="Questioning.jpg                                                0007F0CBMacintosh HD                   C15F1C85:"/>
          <p:cNvPicPr>
            <a:picLocks noChangeAspect="1" noChangeArrowheads="1"/>
          </p:cNvPicPr>
          <p:nvPr/>
        </p:nvPicPr>
        <p:blipFill>
          <a:blip r:embed="rId3" cstate="print"/>
          <a:srcRect b="22244"/>
          <a:stretch>
            <a:fillRect/>
          </a:stretch>
        </p:blipFill>
        <p:spPr bwMode="auto">
          <a:xfrm>
            <a:off x="7162800" y="5257800"/>
            <a:ext cx="1449388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5" descr="dweck_book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9875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7083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-609600"/>
            <a:ext cx="6223294" cy="8281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3888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DC42BB"/>
                </a:solidFill>
                <a:ea typeface="+mj-ea"/>
                <a:cs typeface="+mj-cs"/>
              </a:rPr>
              <a:t>Fixed Mindset Response</a:t>
            </a:r>
            <a:r>
              <a:rPr lang="en-US" dirty="0">
                <a:solidFill>
                  <a:srgbClr val="DC42BB"/>
                </a:solidFill>
                <a:ea typeface="+mj-ea"/>
                <a:cs typeface="+mj-cs"/>
              </a:rPr>
              <a:t>:</a:t>
            </a:r>
            <a:r>
              <a:rPr lang="en-US" dirty="0" smtClean="0">
                <a:ea typeface="+mj-ea"/>
                <a:cs typeface="+mj-cs"/>
              </a:rPr>
              <a:t> Helpless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8229600" cy="446722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27" charset="2"/>
              <a:buNone/>
              <a:defRPr/>
            </a:pPr>
            <a:r>
              <a:rPr lang="en-US" sz="2800" b="1" dirty="0" smtClean="0">
                <a:solidFill>
                  <a:srgbClr val="0000FF"/>
                </a:solidFill>
                <a:ea typeface="+mn-ea"/>
                <a:cs typeface="+mn-cs"/>
              </a:rPr>
              <a:t>When faced with failure or challenge, people with a FIXED mindset:</a:t>
            </a:r>
          </a:p>
          <a:p>
            <a:pPr eaLnBrk="1" hangingPunct="1">
              <a:lnSpc>
                <a:spcPct val="90000"/>
              </a:lnSpc>
              <a:buFont typeface="Wingdings" pitchFamily="27" charset="2"/>
              <a:buNone/>
              <a:defRPr/>
            </a:pPr>
            <a:endParaRPr lang="en-US" sz="1800" dirty="0" smtClean="0"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Font typeface="Wingdings" pitchFamily="27" charset="2"/>
              <a:buChar char="n"/>
              <a:defRPr/>
            </a:pPr>
            <a:r>
              <a:rPr lang="en-US" sz="2800" dirty="0">
                <a:ea typeface="+mn-ea"/>
                <a:cs typeface="+mn-cs"/>
              </a:rPr>
              <a:t>do not pay attention to learning information</a:t>
            </a:r>
          </a:p>
          <a:p>
            <a:pPr eaLnBrk="1" hangingPunct="1">
              <a:lnSpc>
                <a:spcPct val="90000"/>
              </a:lnSpc>
              <a:buFont typeface="Wingdings" pitchFamily="27" charset="2"/>
              <a:buChar char="n"/>
              <a:defRPr/>
            </a:pPr>
            <a:r>
              <a:rPr lang="en-US" sz="2800" dirty="0">
                <a:ea typeface="+mn-ea"/>
                <a:cs typeface="+mn-cs"/>
              </a:rPr>
              <a:t>get depressed, become </a:t>
            </a:r>
            <a:r>
              <a:rPr lang="en-GB" sz="2800" dirty="0">
                <a:ea typeface="+mn-ea"/>
                <a:cs typeface="+mn-cs"/>
              </a:rPr>
              <a:t>de-energised</a:t>
            </a:r>
            <a:r>
              <a:rPr lang="en-US" sz="2800" dirty="0">
                <a:ea typeface="+mn-ea"/>
                <a:cs typeface="+mn-cs"/>
              </a:rPr>
              <a:t> and lose self-esteem</a:t>
            </a:r>
          </a:p>
          <a:p>
            <a:pPr eaLnBrk="1" hangingPunct="1">
              <a:lnSpc>
                <a:spcPct val="90000"/>
              </a:lnSpc>
              <a:buFont typeface="Wingdings" pitchFamily="27" charset="2"/>
              <a:buChar char="n"/>
              <a:defRPr/>
            </a:pPr>
            <a:r>
              <a:rPr lang="en-US" sz="2800" dirty="0" smtClean="0">
                <a:ea typeface="+mn-ea"/>
                <a:cs typeface="+mn-cs"/>
              </a:rPr>
              <a:t>depreciate </a:t>
            </a:r>
            <a:r>
              <a:rPr lang="en-US" sz="2800" dirty="0">
                <a:ea typeface="+mn-ea"/>
                <a:cs typeface="+mn-cs"/>
              </a:rPr>
              <a:t>their intelligence: ‘I am stupid</a:t>
            </a:r>
            <a:r>
              <a:rPr lang="en-US" sz="2800" dirty="0" smtClean="0">
                <a:ea typeface="+mn-ea"/>
                <a:cs typeface="+mn-cs"/>
              </a:rPr>
              <a:t>’</a:t>
            </a:r>
            <a:endParaRPr lang="en-US" sz="2800" dirty="0"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Font typeface="Wingdings" pitchFamily="27" charset="2"/>
              <a:buChar char="n"/>
              <a:defRPr/>
            </a:pPr>
            <a:r>
              <a:rPr lang="en-US" sz="2800" dirty="0"/>
              <a:t>d</a:t>
            </a:r>
            <a:r>
              <a:rPr lang="en-US" sz="2800" dirty="0" smtClean="0"/>
              <a:t>on’t pay attention to </a:t>
            </a:r>
          </a:p>
          <a:p>
            <a:pPr eaLnBrk="1" hangingPunct="1">
              <a:lnSpc>
                <a:spcPct val="90000"/>
              </a:lnSpc>
              <a:buFont typeface="Wingdings" pitchFamily="27" charset="2"/>
              <a:buChar char="n"/>
              <a:defRPr/>
            </a:pPr>
            <a:r>
              <a:rPr lang="en-US" sz="2800" dirty="0" err="1"/>
              <a:t>e</a:t>
            </a:r>
            <a:r>
              <a:rPr lang="en-US" sz="2800" dirty="0" err="1" smtClean="0">
                <a:ea typeface="+mn-ea"/>
                <a:cs typeface="+mn-cs"/>
              </a:rPr>
              <a:t>yper</a:t>
            </a:r>
            <a:r>
              <a:rPr lang="en-US" sz="2800" dirty="0" smtClean="0">
                <a:ea typeface="+mn-ea"/>
                <a:cs typeface="+mn-cs"/>
              </a:rPr>
              <a:t> focus on </a:t>
            </a:r>
            <a:r>
              <a:rPr lang="en-US" sz="2800" dirty="0">
                <a:ea typeface="+mn-ea"/>
                <a:cs typeface="+mn-cs"/>
              </a:rPr>
              <a:t>failures (pessimism)</a:t>
            </a:r>
          </a:p>
          <a:p>
            <a:pPr eaLnBrk="1" hangingPunct="1">
              <a:lnSpc>
                <a:spcPct val="90000"/>
              </a:lnSpc>
              <a:buFont typeface="Wingdings" pitchFamily="27" charset="2"/>
              <a:buChar char="n"/>
              <a:defRPr/>
            </a:pPr>
            <a:r>
              <a:rPr lang="en-US" sz="2800" dirty="0">
                <a:ea typeface="+mn-ea"/>
                <a:cs typeface="+mn-cs"/>
              </a:rPr>
              <a:t>explain the cause of events as something </a:t>
            </a:r>
            <a:r>
              <a:rPr lang="en-US" sz="2800" dirty="0" smtClean="0"/>
              <a:t>wrong about yourself that you can’t change </a:t>
            </a:r>
            <a:endParaRPr lang="en-US" sz="28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486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DC42BB"/>
                </a:solidFill>
                <a:ea typeface="+mj-ea"/>
                <a:cs typeface="+mj-cs"/>
              </a:rPr>
              <a:t>Growth Mindset Response</a:t>
            </a:r>
            <a:r>
              <a:rPr lang="en-US" dirty="0">
                <a:solidFill>
                  <a:srgbClr val="DC42BB"/>
                </a:solidFill>
                <a:ea typeface="+mj-ea"/>
                <a:cs typeface="+mj-cs"/>
              </a:rPr>
              <a:t>:</a:t>
            </a:r>
            <a:r>
              <a:rPr lang="en-US" dirty="0" smtClean="0">
                <a:ea typeface="+mj-ea"/>
                <a:cs typeface="+mj-cs"/>
              </a:rPr>
              <a:t> Mastery 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70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7" charset="2"/>
              <a:buChar char="n"/>
              <a:defRPr/>
            </a:pPr>
            <a:r>
              <a:rPr lang="en-US" sz="2800" b="1" dirty="0" smtClean="0">
                <a:solidFill>
                  <a:srgbClr val="0000FF"/>
                </a:solidFill>
              </a:rPr>
              <a:t>When faced with failure or challenge, people with a GROWTH mindset:</a:t>
            </a:r>
          </a:p>
          <a:p>
            <a:pPr eaLnBrk="1" hangingPunct="1">
              <a:lnSpc>
                <a:spcPct val="80000"/>
              </a:lnSpc>
              <a:buFont typeface="Wingdings" pitchFamily="27" charset="2"/>
              <a:buChar char="n"/>
              <a:defRPr/>
            </a:pPr>
            <a:r>
              <a:rPr lang="en-US" sz="2800" dirty="0" smtClean="0">
                <a:ea typeface="+mn-ea"/>
                <a:cs typeface="+mn-cs"/>
              </a:rPr>
              <a:t>Pay </a:t>
            </a:r>
            <a:r>
              <a:rPr lang="en-US" sz="2800" dirty="0">
                <a:ea typeface="+mn-ea"/>
                <a:cs typeface="+mn-cs"/>
              </a:rPr>
              <a:t>attention to learning information, and so do better on future tests.</a:t>
            </a:r>
          </a:p>
          <a:p>
            <a:pPr eaLnBrk="1" hangingPunct="1">
              <a:lnSpc>
                <a:spcPct val="80000"/>
              </a:lnSpc>
              <a:buFont typeface="Wingdings" pitchFamily="27" charset="2"/>
              <a:buChar char="n"/>
              <a:defRPr/>
            </a:pPr>
            <a:r>
              <a:rPr lang="en-US" sz="2800" dirty="0">
                <a:ea typeface="+mn-ea"/>
                <a:cs typeface="+mn-cs"/>
              </a:rPr>
              <a:t>Focus on what they are learning, rather than focusing on how they feel.</a:t>
            </a:r>
          </a:p>
          <a:p>
            <a:pPr eaLnBrk="1" hangingPunct="1">
              <a:lnSpc>
                <a:spcPct val="80000"/>
              </a:lnSpc>
              <a:buFont typeface="Wingdings" pitchFamily="27" charset="2"/>
              <a:buChar char="n"/>
              <a:defRPr/>
            </a:pPr>
            <a:r>
              <a:rPr lang="en-US" sz="2800" dirty="0">
                <a:ea typeface="+mn-ea"/>
                <a:cs typeface="+mn-cs"/>
              </a:rPr>
              <a:t>Try out new ways of doing things.</a:t>
            </a:r>
          </a:p>
          <a:p>
            <a:pPr eaLnBrk="1" hangingPunct="1">
              <a:lnSpc>
                <a:spcPct val="80000"/>
              </a:lnSpc>
              <a:buFont typeface="Wingdings" pitchFamily="27" charset="2"/>
              <a:buChar char="n"/>
              <a:defRPr/>
            </a:pPr>
            <a:r>
              <a:rPr lang="en-US" sz="2800" dirty="0">
                <a:ea typeface="+mn-ea"/>
                <a:cs typeface="+mn-cs"/>
              </a:rPr>
              <a:t>Use </a:t>
            </a:r>
            <a:r>
              <a:rPr lang="en-US" sz="2800" dirty="0" smtClean="0">
                <a:ea typeface="+mn-ea"/>
                <a:cs typeface="+mn-cs"/>
              </a:rPr>
              <a:t>self-talk that supports learning such </a:t>
            </a:r>
            <a:r>
              <a:rPr lang="en-US" sz="2800" dirty="0">
                <a:ea typeface="+mn-ea"/>
                <a:cs typeface="+mn-cs"/>
              </a:rPr>
              <a:t>as </a:t>
            </a:r>
            <a:r>
              <a:rPr lang="en-US" sz="2800" dirty="0" smtClean="0">
                <a:ea typeface="+mn-ea"/>
                <a:cs typeface="+mn-cs"/>
              </a:rPr>
              <a:t>‘the </a:t>
            </a:r>
            <a:r>
              <a:rPr lang="en-US" sz="2800" dirty="0">
                <a:ea typeface="+mn-ea"/>
                <a:cs typeface="+mn-cs"/>
              </a:rPr>
              <a:t>harder it gets the harder I try’.</a:t>
            </a:r>
          </a:p>
          <a:p>
            <a:pPr eaLnBrk="1" hangingPunct="1">
              <a:lnSpc>
                <a:spcPct val="80000"/>
              </a:lnSpc>
              <a:buFont typeface="Wingdings" pitchFamily="27" charset="2"/>
              <a:buChar char="n"/>
              <a:defRPr/>
            </a:pPr>
            <a:r>
              <a:rPr lang="en-US" sz="2800" dirty="0">
                <a:ea typeface="+mn-ea"/>
                <a:cs typeface="+mn-cs"/>
              </a:rPr>
              <a:t>When faced with tests which are impossible to pass they will factor in  other reasons and not blame their intellect i.e. this test was beyond my ability for now.</a:t>
            </a:r>
          </a:p>
          <a:p>
            <a:pPr eaLnBrk="1" hangingPunct="1">
              <a:lnSpc>
                <a:spcPct val="80000"/>
              </a:lnSpc>
              <a:buFont typeface="Wingdings" pitchFamily="27" charset="2"/>
              <a:buNone/>
              <a:defRPr/>
            </a:pPr>
            <a:endParaRPr lang="en-US" sz="28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231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Peaks!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050088" cy="4525963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Fixed</a:t>
            </a:r>
          </a:p>
          <a:p>
            <a:pPr algn="ctr">
              <a:buNone/>
            </a:pPr>
            <a:r>
              <a:rPr lang="en-US" dirty="0" smtClean="0"/>
              <a:t>Right or Wrong?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23232" y="1600200"/>
            <a:ext cx="4163568" cy="4678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Growth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Right or Wrong…Why?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Picture 5" descr="C:\Users\alicia\AppData\Local\Microsoft\Windows\Temporary Internet Files\Content.IE5\DDU61L3I\MCj0362966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021" y="4009186"/>
            <a:ext cx="2423025" cy="1489738"/>
          </a:xfrm>
          <a:prstGeom prst="rect">
            <a:avLst/>
          </a:prstGeom>
          <a:noFill/>
        </p:spPr>
      </p:pic>
      <p:pic>
        <p:nvPicPr>
          <p:cNvPr id="4102" name="Picture 6" descr="C:\Users\alicia\AppData\Local\Microsoft\Windows\Temporary Internet Files\Content.IE5\8C2HJ52N\MCj0362984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628393" y="3850895"/>
            <a:ext cx="2733710" cy="1648030"/>
          </a:xfrm>
          <a:prstGeom prst="rect">
            <a:avLst/>
          </a:prstGeom>
          <a:noFill/>
        </p:spPr>
      </p:pic>
      <p:cxnSp>
        <p:nvCxnSpPr>
          <p:cNvPr id="11" name="Straight Arrow Connector 10"/>
          <p:cNvCxnSpPr/>
          <p:nvPr/>
        </p:nvCxnSpPr>
        <p:spPr>
          <a:xfrm rot="5400000" flipH="1" flipV="1">
            <a:off x="811661" y="2979522"/>
            <a:ext cx="1253459" cy="805873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1740688" y="2956571"/>
            <a:ext cx="1253461" cy="851769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6225436" y="2597437"/>
            <a:ext cx="1427967" cy="1253458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6200000" flipH="1">
            <a:off x="7563081" y="2846051"/>
            <a:ext cx="889348" cy="708702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1559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Do </a:t>
            </a:r>
            <a:r>
              <a:rPr lang="en-US" sz="3600" b="1" i="1" dirty="0" smtClean="0"/>
              <a:t>Our</a:t>
            </a:r>
            <a:r>
              <a:rPr lang="en-US" sz="3600" dirty="0" smtClean="0"/>
              <a:t>  </a:t>
            </a:r>
            <a:r>
              <a:rPr lang="en-US" sz="3600" dirty="0" err="1" smtClean="0"/>
              <a:t>FixedMindsets</a:t>
            </a:r>
            <a:r>
              <a:rPr lang="en-US" sz="3600" dirty="0" smtClean="0"/>
              <a:t> Impact Students?</a:t>
            </a:r>
            <a:br>
              <a:rPr lang="en-US" sz="3600" dirty="0" smtClean="0"/>
            </a:br>
            <a:r>
              <a:rPr lang="en-US" sz="2800" dirty="0" err="1" smtClean="0"/>
              <a:t>www.twicegifted.net</a:t>
            </a:r>
            <a:endParaRPr lang="en-US" sz="1800" dirty="0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Clr>
                <a:schemeClr val="tx1"/>
              </a:buClr>
              <a:buFontTx/>
              <a:buBlip>
                <a:blip r:embed="rId3"/>
              </a:buBlip>
            </a:pPr>
            <a:r>
              <a:rPr lang="en-US" sz="2800" dirty="0" smtClean="0"/>
              <a:t>When Thomas Edison was a boy, his teachers told him he was too stupid to learn anything</a:t>
            </a:r>
          </a:p>
          <a:p>
            <a:pPr eaLnBrk="1" hangingPunct="1">
              <a:buClr>
                <a:schemeClr val="tx1"/>
              </a:buClr>
              <a:buFontTx/>
              <a:buBlip>
                <a:blip r:embed="rId3"/>
              </a:buBlip>
            </a:pPr>
            <a:r>
              <a:rPr lang="en-US" sz="2800" dirty="0" smtClean="0"/>
              <a:t>Albert Einstein had problems with simple math calculations (He also had delayed speech and reading)</a:t>
            </a:r>
          </a:p>
          <a:p>
            <a:pPr eaLnBrk="1" hangingPunct="1">
              <a:buClr>
                <a:schemeClr val="tx1"/>
              </a:buClr>
              <a:buFontTx/>
              <a:buBlip>
                <a:blip r:embed="rId3"/>
              </a:buBlip>
            </a:pPr>
            <a:r>
              <a:rPr lang="en-US" sz="2800" dirty="0" smtClean="0"/>
              <a:t>Winston Churchill failed the sixth grade</a:t>
            </a:r>
          </a:p>
          <a:p>
            <a:pPr eaLnBrk="1" hangingPunct="1">
              <a:buClr>
                <a:schemeClr val="tx1"/>
              </a:buClr>
              <a:buFontTx/>
              <a:buBlip>
                <a:blip r:embed="rId3"/>
              </a:buBlip>
            </a:pPr>
            <a:r>
              <a:rPr lang="en-US" sz="2800" dirty="0" err="1" smtClean="0"/>
              <a:t>Verner</a:t>
            </a:r>
            <a:r>
              <a:rPr lang="en-US" sz="2800" dirty="0" smtClean="0"/>
              <a:t> Von Braun, developer of the Saturn Rocket, flunked 9th grade algebra</a:t>
            </a:r>
          </a:p>
          <a:p>
            <a:pPr eaLnBrk="1" hangingPunct="1">
              <a:buClr>
                <a:schemeClr val="tx1"/>
              </a:buClr>
              <a:buFontTx/>
              <a:buBlip>
                <a:blip r:embed="rId3"/>
              </a:buBlip>
            </a:pPr>
            <a:r>
              <a:rPr lang="en-US" sz="2800" dirty="0" smtClean="0"/>
              <a:t>Isaac Newton did poorly in grade school</a:t>
            </a:r>
          </a:p>
          <a:p>
            <a:pPr eaLnBrk="1" hangingPunct="1">
              <a:buClr>
                <a:schemeClr val="tx1"/>
              </a:buClr>
              <a:buFontTx/>
              <a:buBlip>
                <a:blip r:embed="rId3"/>
              </a:buBlip>
            </a:pPr>
            <a:r>
              <a:rPr lang="en-US" sz="2800" dirty="0" smtClean="0"/>
              <a:t>Leo Tolstoy flunked out of college</a:t>
            </a:r>
          </a:p>
        </p:txBody>
      </p:sp>
      <p:sp>
        <p:nvSpPr>
          <p:cNvPr id="6246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Kryza, Ducan, Stephens 2009 www.inspiringlearners.com</a:t>
            </a:r>
          </a:p>
        </p:txBody>
      </p:sp>
    </p:spTree>
    <p:extLst>
      <p:ext uri="{BB962C8B-B14F-4D97-AF65-F5344CB8AC3E}">
        <p14:creationId xmlns:p14="http://schemas.microsoft.com/office/powerpoint/2010/main" xmlns="" val="304997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Performance Trends</a:t>
            </a:r>
            <a:endParaRPr lang="en-US" dirty="0"/>
          </a:p>
        </p:txBody>
      </p:sp>
      <p:pic>
        <p:nvPicPr>
          <p:cNvPr id="4" name="Content Placeholder 3" descr="IQ data on peforman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2812" y="816864"/>
            <a:ext cx="7483988" cy="5695133"/>
          </a:xfrm>
        </p:spPr>
      </p:pic>
    </p:spTree>
    <p:extLst>
      <p:ext uri="{BB962C8B-B14F-4D97-AF65-F5344CB8AC3E}">
        <p14:creationId xmlns:p14="http://schemas.microsoft.com/office/powerpoint/2010/main" xmlns="" val="201794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1222</Words>
  <Application>Microsoft Office PowerPoint</Application>
  <PresentationFormat>On-screen Show (4:3)</PresentationFormat>
  <Paragraphs>163</Paragraphs>
  <Slides>26</Slides>
  <Notes>4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How many do this when learning?</vt:lpstr>
      <vt:lpstr>Slide 2</vt:lpstr>
      <vt:lpstr>Mindsets Carol Dweck, Stanford University</vt:lpstr>
      <vt:lpstr>Slide 4</vt:lpstr>
      <vt:lpstr>Fixed Mindset Response: Helpless</vt:lpstr>
      <vt:lpstr>Growth Mindset Response: Mastery </vt:lpstr>
      <vt:lpstr>Brain Peaks!</vt:lpstr>
      <vt:lpstr>Do Our  FixedMindsets Impact Students? www.twicegifted.net</vt:lpstr>
      <vt:lpstr>Performance Trends</vt:lpstr>
      <vt:lpstr>Slide 10</vt:lpstr>
      <vt:lpstr>If you want to change your skills sets (math, writing, basketball, dance) You have to change your MINDSET first</vt:lpstr>
      <vt:lpstr>Slide 12</vt:lpstr>
      <vt:lpstr>How your brain learns</vt:lpstr>
      <vt:lpstr>Kids: Growth Mindsets</vt:lpstr>
      <vt:lpstr>Sports: Growth Mindsets</vt:lpstr>
      <vt:lpstr>Great Growth Mindsets</vt:lpstr>
      <vt:lpstr>Slide 17</vt:lpstr>
      <vt:lpstr>Slide 18</vt:lpstr>
      <vt:lpstr>Slide 19</vt:lpstr>
      <vt:lpstr>Magic Spell Step One: Teach a Growth Mindset The brain GROWS when:</vt:lpstr>
      <vt:lpstr>Slide 21</vt:lpstr>
      <vt:lpstr>Slide 22</vt:lpstr>
      <vt:lpstr>Continue to Brew All Year Long: Teacher Resources</vt:lpstr>
      <vt:lpstr>Teacher Resources</vt:lpstr>
      <vt:lpstr>Slide 25</vt:lpstr>
      <vt:lpstr>Never Doubt: We Are Making a Difference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Create an Inspiring Classroom</dc:title>
  <dc:creator>Alicia</dc:creator>
  <cp:lastModifiedBy>Waterford School District</cp:lastModifiedBy>
  <cp:revision>16</cp:revision>
  <dcterms:created xsi:type="dcterms:W3CDTF">2011-11-10T04:34:48Z</dcterms:created>
  <dcterms:modified xsi:type="dcterms:W3CDTF">2012-08-30T17:52:45Z</dcterms:modified>
</cp:coreProperties>
</file>